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59" r:id="rId4"/>
    <p:sldId id="261" r:id="rId5"/>
    <p:sldId id="262" r:id="rId6"/>
    <p:sldId id="265" r:id="rId7"/>
    <p:sldId id="269" r:id="rId8"/>
    <p:sldId id="271" r:id="rId9"/>
  </p:sldIdLst>
  <p:sldSz cx="12192000" cy="6858000"/>
  <p:notesSz cx="6799263" cy="9929813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Helvetica Neue" panose="02000503000000020004" pitchFamily="2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GZ5f8ggPygZhd83ylHQIuLgeQ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5"/>
    <p:restoredTop sz="94674"/>
  </p:normalViewPr>
  <p:slideViewPr>
    <p:cSldViewPr snapToGrid="0">
      <p:cViewPr varScale="1">
        <p:scale>
          <a:sx n="124" d="100"/>
          <a:sy n="124" d="100"/>
        </p:scale>
        <p:origin x="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28CB3395-3AEF-BF37-131B-4920491E5D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3D5C06E-BFBC-A376-457A-A70461528B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F7C7A-52A8-4A32-8F60-A2B8B4206335}" type="datetimeFigureOut">
              <a:rPr lang="es-ES" smtClean="0"/>
              <a:t>24/10/22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E45A9E0-D659-113D-9E15-CCDC4F2FC1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00CE85-DD39-A7DA-030E-97F667D211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0038A-F809-41E4-A900-B9D8E152DE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59235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5641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7439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2" name="Google Shape;94;p2">
            <a:extLst>
              <a:ext uri="{FF2B5EF4-FFF2-40B4-BE49-F238E27FC236}">
                <a16:creationId xmlns:a16="http://schemas.microsoft.com/office/drawing/2014/main" id="{88B86682-13CE-7BFA-966A-BD8BB7FFCBD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332055"/>
            <a:ext cx="9554966" cy="58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4AE7B93-3641-2ADF-0A41-3504A71F38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80497" y="332055"/>
            <a:ext cx="1816100" cy="584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3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jpg"/><Relationship Id="rId5" Type="http://schemas.openxmlformats.org/officeDocument/2006/relationships/image" Target="../media/image2.emf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eg"/><Relationship Id="rId4" Type="http://schemas.openxmlformats.org/officeDocument/2006/relationships/image" Target="../media/image1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3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4.jp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jpg"/><Relationship Id="rId5" Type="http://schemas.openxmlformats.org/officeDocument/2006/relationships/image" Target="../media/image2.emf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eg"/><Relationship Id="rId4" Type="http://schemas.openxmlformats.org/officeDocument/2006/relationships/image" Target="../media/image1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6;p1">
            <a:extLst>
              <a:ext uri="{FF2B5EF4-FFF2-40B4-BE49-F238E27FC236}">
                <a16:creationId xmlns:a16="http://schemas.microsoft.com/office/drawing/2014/main" id="{59138825-4BFC-0EA1-470E-155B5DB9D32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79133"/>
          <a:stretch/>
        </p:blipFill>
        <p:spPr>
          <a:xfrm rot="10800000">
            <a:off x="-1" y="5678199"/>
            <a:ext cx="6477655" cy="1279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77401"/>
            <a:ext cx="6477655" cy="6133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7654" y="332054"/>
            <a:ext cx="5304615" cy="912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2C7BDD0-889F-58E7-17F3-1EE03EEE9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3982" y="1719011"/>
            <a:ext cx="4963673" cy="159670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F2C7CAC-9338-C6F2-0014-545A17F5D7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5359" y="3924376"/>
            <a:ext cx="3500917" cy="713649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B1D18786-7289-3C54-2751-E20BB7B78DE5}"/>
              </a:ext>
            </a:extLst>
          </p:cNvPr>
          <p:cNvGrpSpPr/>
          <p:nvPr/>
        </p:nvGrpSpPr>
        <p:grpSpPr>
          <a:xfrm>
            <a:off x="161121" y="5436871"/>
            <a:ext cx="11683284" cy="843327"/>
            <a:chOff x="161121" y="5436871"/>
            <a:chExt cx="11683284" cy="843327"/>
          </a:xfrm>
        </p:grpSpPr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5AF1A386-E561-1262-8FED-0FC1996A5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1121" y="5442558"/>
              <a:ext cx="837639" cy="837640"/>
            </a:xfrm>
            <a:prstGeom prst="rect">
              <a:avLst/>
            </a:prstGeom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65378DC4-FDFA-4E08-B61B-E70F50060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01457" y="5442558"/>
              <a:ext cx="837639" cy="837640"/>
            </a:xfrm>
            <a:prstGeom prst="rect">
              <a:avLst/>
            </a:prstGeom>
          </p:spPr>
        </p:pic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7B92B089-1737-7F63-725C-53CD0753D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77047" y="5442558"/>
              <a:ext cx="837639" cy="837640"/>
            </a:xfrm>
            <a:prstGeom prst="rect">
              <a:avLst/>
            </a:prstGeom>
          </p:spPr>
        </p:pic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B074D3B6-5C91-2BC7-4D26-EE94974FC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782356" y="5442558"/>
              <a:ext cx="837639" cy="837640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91E81DEF-F95B-01D2-3117-B31CF1918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87664" y="5442558"/>
              <a:ext cx="837639" cy="837640"/>
            </a:xfrm>
            <a:prstGeom prst="rect">
              <a:avLst/>
            </a:prstGeom>
          </p:spPr>
        </p:pic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ACF0C226-C17A-BA0A-CB30-9CD9EAF1B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98281" y="5442558"/>
              <a:ext cx="837639" cy="837640"/>
            </a:xfrm>
            <a:prstGeom prst="rect">
              <a:avLst/>
            </a:prstGeom>
          </p:spPr>
        </p:pic>
        <p:pic>
          <p:nvPicPr>
            <p:cNvPr id="44" name="Imagen 43">
              <a:extLst>
                <a:ext uri="{FF2B5EF4-FFF2-40B4-BE49-F238E27FC236}">
                  <a16:creationId xmlns:a16="http://schemas.microsoft.com/office/drawing/2014/main" id="{2AA1013E-4A2B-3E01-1741-934EBE772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592973" y="5442558"/>
              <a:ext cx="837639" cy="837640"/>
            </a:xfrm>
            <a:prstGeom prst="rect">
              <a:avLst/>
            </a:prstGeom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6053B714-E45B-203A-8300-3EB199942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006766" y="5442558"/>
              <a:ext cx="837639" cy="837640"/>
            </a:xfrm>
            <a:prstGeom prst="rect">
              <a:avLst/>
            </a:prstGeom>
          </p:spPr>
        </p:pic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4EFFF4B8-074F-7386-F595-2BF2129EE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66429" y="5442558"/>
              <a:ext cx="837639" cy="837640"/>
            </a:xfrm>
            <a:prstGeom prst="rect">
              <a:avLst/>
            </a:prstGeom>
          </p:spPr>
        </p:pic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71A465B5-688B-CDEA-F331-49862D135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971738" y="5442558"/>
              <a:ext cx="837639" cy="837640"/>
            </a:xfrm>
            <a:prstGeom prst="rect">
              <a:avLst/>
            </a:prstGeom>
          </p:spPr>
        </p:pic>
        <p:pic>
          <p:nvPicPr>
            <p:cNvPr id="54" name="Imagen 53">
              <a:extLst>
                <a:ext uri="{FF2B5EF4-FFF2-40B4-BE49-F238E27FC236}">
                  <a16:creationId xmlns:a16="http://schemas.microsoft.com/office/drawing/2014/main" id="{E685EB5A-4B13-D2FE-C16E-AEEFEC141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403590" y="5442558"/>
              <a:ext cx="837639" cy="837640"/>
            </a:xfrm>
            <a:prstGeom prst="rect">
              <a:avLst/>
            </a:prstGeom>
          </p:spPr>
        </p:pic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24E0DAB9-F7A2-ED9A-81A3-F3A3CC326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308899" y="5442558"/>
              <a:ext cx="836759" cy="836760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7085A8B5-0CCA-B52A-87A9-FDF761886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402712" y="5442558"/>
              <a:ext cx="836420" cy="83642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25FC8887-67FA-4AAE-E8DA-32E549A2D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213328" y="5436871"/>
              <a:ext cx="838800" cy="838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548169" y="1627894"/>
            <a:ext cx="9006797" cy="337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rgbClr val="E9682B"/>
                </a:solidFill>
                <a:latin typeface="Roboto"/>
                <a:ea typeface="Roboto"/>
                <a:cs typeface="Roboto"/>
                <a:sym typeface="Roboto"/>
              </a:rPr>
              <a:t>¿Qué es la Escuela de Financiación Empresarial de Extremadura?</a:t>
            </a:r>
            <a:endParaRPr sz="1600" b="1" dirty="0">
              <a:solidFill>
                <a:srgbClr val="E9682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s-ES" sz="15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 una iniciativa promovida por la Junta de Extremadura para: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s-ES" sz="15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Mejorar la educación financiera del sector empresarial </a:t>
            </a:r>
            <a:r>
              <a:rPr lang="es-ES" sz="15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 la región como factor clave en el desarrollo y el crecimiento de las empresas extremeñas. </a:t>
            </a:r>
            <a:endParaRPr lang="es-ES" sz="1500" dirty="0"/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s-ES" sz="15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Ofrecer una oferta formativa unificada </a:t>
            </a:r>
            <a:r>
              <a:rPr lang="es-ES" sz="15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 el ámbito de la financiación y la gestión económica de la empresa.</a:t>
            </a:r>
            <a:endParaRPr lang="es-ES" sz="1500" dirty="0">
              <a:ea typeface="Roboto"/>
            </a:endParaRPr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s-ES" sz="15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Crear un espacio de colaboración entre los recursos públicos y privados </a:t>
            </a:r>
            <a:r>
              <a:rPr lang="es-ES" sz="15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para mejorar los conocimientos financieros, conocer nuevas fórmulas de financiar proyectos y de hacer más viables y sostenibles las empresas. </a:t>
            </a:r>
            <a:endParaRPr lang="es-ES" sz="1500"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989777"/>
            <a:ext cx="12277618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9D12470-043A-F024-508A-4BE0B6DBFF7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222788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</a:t>
            </a:fld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/>
          <p:nvPr/>
        </p:nvSpPr>
        <p:spPr>
          <a:xfrm>
            <a:off x="548168" y="1593934"/>
            <a:ext cx="6218392" cy="3677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rgbClr val="E9682B"/>
                </a:solidFill>
                <a:latin typeface="Roboto"/>
                <a:ea typeface="Roboto"/>
                <a:cs typeface="Roboto"/>
                <a:sym typeface="Roboto"/>
              </a:rPr>
              <a:t>¿A quién va dirigida?</a:t>
            </a:r>
            <a:endParaRPr sz="1600" b="1" dirty="0">
              <a:solidFill>
                <a:srgbClr val="E9682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Emprendedores </a:t>
            </a:r>
            <a:r>
              <a:rPr lang="es-ES" sz="15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que quieren iniciar sus proyectos con sólidos conocimientos sobre financiación y finanzas.</a:t>
            </a:r>
            <a:endParaRPr sz="15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5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Empresarios y empresarias </a:t>
            </a:r>
            <a:r>
              <a:rPr lang="es-ES" sz="15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que quieren actualizar su estrategia de financiación y consolidar su crecimiento empresarial</a:t>
            </a:r>
            <a:endParaRPr sz="15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5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Equipos de dirección </a:t>
            </a:r>
            <a:r>
              <a:rPr lang="es-ES" sz="15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 responsabilidades en el área económico financiera de las empresas.</a:t>
            </a:r>
            <a:endParaRPr sz="15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5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Profesionales de áreas financieras </a:t>
            </a:r>
            <a:r>
              <a:rPr lang="es-ES" sz="15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que quieran mejorar y ampliar su conocimiento para la mejora empresarial.</a:t>
            </a:r>
            <a:endParaRPr sz="15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3" name="Google Shape;11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32958"/>
            <a:ext cx="12277618" cy="58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 descr="Características de los emprendedores exitosos y cómo adquirirla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9480" y="2172027"/>
            <a:ext cx="4327117" cy="249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5FB7A07-3154-9F6A-91BC-9D5A03CCF3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3</a:t>
            </a:fld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/>
          <p:nvPr/>
        </p:nvSpPr>
        <p:spPr>
          <a:xfrm>
            <a:off x="327450" y="1434126"/>
            <a:ext cx="7225494" cy="393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rgbClr val="E9682B"/>
                </a:solidFill>
                <a:latin typeface="Roboto"/>
                <a:ea typeface="Roboto"/>
                <a:cs typeface="Roboto"/>
                <a:sym typeface="Roboto"/>
              </a:rPr>
              <a:t>Oferta formativa para potenciar el valor de las empresas</a:t>
            </a:r>
            <a:endParaRPr sz="1600" b="1" dirty="0">
              <a:solidFill>
                <a:srgbClr val="E9682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 oferta formativa que pone en marcha la Escuela de Financiación permite crear itinerarios de aprendizaje personalizados en las siguientes áreas de conocimiento:</a:t>
            </a:r>
            <a:endParaRPr sz="15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1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 Finanzas básicas</a:t>
            </a:r>
            <a:endParaRPr sz="1500" b="1" dirty="0"/>
          </a:p>
          <a:p>
            <a:pPr marL="457200" marR="0" lvl="1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 Financiación bancaria</a:t>
            </a:r>
            <a:endParaRPr sz="1500" b="1" dirty="0"/>
          </a:p>
          <a:p>
            <a:pPr marL="457200" marR="0" lvl="1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 Competencias financieras digitales</a:t>
            </a:r>
            <a:endParaRPr sz="1500" b="1" dirty="0"/>
          </a:p>
          <a:p>
            <a:pPr marL="457200" marR="0" lvl="1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 Ayudas y financiación pública </a:t>
            </a:r>
            <a:endParaRPr sz="1500" b="1" dirty="0"/>
          </a:p>
          <a:p>
            <a:pPr marL="457200" marR="0" lvl="1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 Inversión privada</a:t>
            </a:r>
            <a:endParaRPr sz="1500" b="1" dirty="0"/>
          </a:p>
          <a:p>
            <a:pPr marL="457200" marR="0" lvl="1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 Financiación alternativa</a:t>
            </a:r>
            <a:endParaRPr sz="1500" b="1" dirty="0"/>
          </a:p>
          <a:p>
            <a:pPr marL="457200" marR="0" lvl="1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 Plataformas digitales de financiación </a:t>
            </a:r>
            <a:endParaRPr sz="1500" b="1" dirty="0"/>
          </a:p>
          <a:p>
            <a:pPr marL="457200" marR="0" lvl="1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• Finanzas sostenibles</a:t>
            </a:r>
            <a:endParaRPr sz="15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1" name="Google Shape;13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989777"/>
            <a:ext cx="12277618" cy="58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81029" y="1929461"/>
            <a:ext cx="4061871" cy="27065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D1F705B-851D-AADA-5002-F0BB5AF388A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222788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4</a:t>
            </a:fld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"/>
          <p:cNvSpPr txBox="1"/>
          <p:nvPr/>
        </p:nvSpPr>
        <p:spPr>
          <a:xfrm>
            <a:off x="396536" y="1248737"/>
            <a:ext cx="6242008" cy="433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rgbClr val="E9682B"/>
                </a:solidFill>
                <a:latin typeface="Roboto"/>
                <a:ea typeface="Roboto"/>
                <a:cs typeface="Roboto"/>
                <a:sym typeface="Roboto"/>
              </a:rPr>
              <a:t>Actuaciones previstas</a:t>
            </a:r>
            <a:endParaRPr sz="1600" b="1" dirty="0">
              <a:solidFill>
                <a:srgbClr val="E9682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42950" indent="-285750">
              <a:lnSpc>
                <a:spcPct val="150000"/>
              </a:lnSpc>
              <a:buClr>
                <a:schemeClr val="dk1"/>
              </a:buClr>
              <a:buSzPts val="1500"/>
              <a:buFont typeface="Arial"/>
              <a:buChar char="•"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Colaboraciones público-privadas para crear un ecosistema de conocimiento.</a:t>
            </a:r>
            <a:endParaRPr lang="es-ES" sz="1600" dirty="0"/>
          </a:p>
          <a:p>
            <a:pPr marL="742950" indent="-285750">
              <a:lnSpc>
                <a:spcPct val="150000"/>
              </a:lnSpc>
              <a:buClr>
                <a:schemeClr val="dk1"/>
              </a:buClr>
              <a:buSzPts val="1500"/>
              <a:buFont typeface="Arial"/>
              <a:buChar char="•"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Actividades para la adquisición de competencias en el ámbito de la educación financiera de los emprendedores y las empresas.</a:t>
            </a:r>
            <a:endParaRPr lang="es-ES" sz="1600" dirty="0"/>
          </a:p>
          <a:p>
            <a:pPr marL="742950" indent="-285750">
              <a:lnSpc>
                <a:spcPct val="150000"/>
              </a:lnSpc>
              <a:buClr>
                <a:schemeClr val="dk1"/>
              </a:buClr>
              <a:buSzPts val="1500"/>
              <a:buFont typeface="Arial"/>
              <a:buChar char="•"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Actividades informativas sobre nuevos productos, programas o instrumentos.</a:t>
            </a:r>
            <a:endParaRPr lang="es-ES" sz="1600" dirty="0"/>
          </a:p>
          <a:p>
            <a:pPr marL="742950" indent="-285750">
              <a:lnSpc>
                <a:spcPct val="150000"/>
              </a:lnSpc>
              <a:buClr>
                <a:schemeClr val="dk1"/>
              </a:buClr>
              <a:buSzPts val="1500"/>
              <a:buFont typeface="Arial"/>
              <a:buChar char="•"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Actuaciones informativas sobre servicios financieros por medios digitales enfocadas a prevenir fraudes financieros.</a:t>
            </a:r>
          </a:p>
          <a:p>
            <a:pPr marL="742950" indent="-285750">
              <a:lnSpc>
                <a:spcPct val="150000"/>
              </a:lnSpc>
              <a:buClr>
                <a:schemeClr val="dk1"/>
              </a:buClr>
              <a:buSzPts val="1500"/>
              <a:buFont typeface="Arial"/>
              <a:buChar char="•"/>
            </a:pPr>
            <a:r>
              <a:rPr lang="es-ES" sz="16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Actuaciones para facilitar el Acceso a la Financiación.</a:t>
            </a:r>
            <a:endParaRPr lang="es-ES" sz="1600" dirty="0"/>
          </a:p>
        </p:txBody>
      </p:sp>
      <p:pic>
        <p:nvPicPr>
          <p:cNvPr id="140" name="Google Shape;14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989777"/>
            <a:ext cx="12277618" cy="58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5869" y="1738382"/>
            <a:ext cx="4590728" cy="30622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A87CFFE-3E03-CCCF-3D1D-DDCDA9B1077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222788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5</a:t>
            </a:fld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"/>
          <p:cNvSpPr txBox="1"/>
          <p:nvPr/>
        </p:nvSpPr>
        <p:spPr>
          <a:xfrm>
            <a:off x="578989" y="441968"/>
            <a:ext cx="640743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extremaduraempresarial.es</a:t>
            </a:r>
            <a:r>
              <a:rPr lang="es-ES" sz="20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/escuela-de-</a:t>
            </a:r>
            <a:r>
              <a:rPr lang="es-ES" sz="2000" b="1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financiacion</a:t>
            </a:r>
            <a:endParaRPr sz="2000" b="1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6A348DB7-A8FA-840A-F486-9A4C2404CDC6}"/>
              </a:ext>
            </a:extLst>
          </p:cNvPr>
          <p:cNvGrpSpPr/>
          <p:nvPr/>
        </p:nvGrpSpPr>
        <p:grpSpPr>
          <a:xfrm>
            <a:off x="571968" y="1381382"/>
            <a:ext cx="10781832" cy="4095235"/>
            <a:chOff x="38806" y="1774825"/>
            <a:chExt cx="11488079" cy="4216033"/>
          </a:xfrm>
        </p:grpSpPr>
        <p:pic>
          <p:nvPicPr>
            <p:cNvPr id="169" name="Google Shape;169;p1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806" y="1829063"/>
              <a:ext cx="5576899" cy="4161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21821" y="1774825"/>
              <a:ext cx="5305064" cy="37041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8599AADB-7D17-48DE-94D1-4A31596F98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968" y="5791958"/>
            <a:ext cx="10342486" cy="868914"/>
          </a:xfrm>
          <a:prstGeom prst="rect">
            <a:avLst/>
          </a:prstGeom>
        </p:spPr>
      </p:pic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19349546-EA7A-1D8F-14C7-F436835A40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6</a:t>
            </a:fld>
            <a:endParaRPr lang="es-E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989777"/>
            <a:ext cx="12277618" cy="584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FC9896B-F2CE-398B-8802-F68B075414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746523"/>
              </p:ext>
            </p:extLst>
          </p:nvPr>
        </p:nvGraphicFramePr>
        <p:xfrm>
          <a:off x="655850" y="3133848"/>
          <a:ext cx="5619750" cy="2400470"/>
        </p:xfrm>
        <a:graphic>
          <a:graphicData uri="http://schemas.openxmlformats.org/drawingml/2006/table">
            <a:tbl>
              <a:tblPr/>
              <a:tblGrid>
                <a:gridCol w="5619750">
                  <a:extLst>
                    <a:ext uri="{9D8B030D-6E8A-4147-A177-3AD203B41FA5}">
                      <a16:colId xmlns:a16="http://schemas.microsoft.com/office/drawing/2014/main" val="68996895"/>
                    </a:ext>
                  </a:extLst>
                </a:gridCol>
              </a:tblGrid>
              <a:tr h="240047">
                <a:tc>
                  <a:txBody>
                    <a:bodyPr/>
                    <a:lstStyle/>
                    <a:p>
                      <a:pPr rtl="0" fontAlgn="t"/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</a:rPr>
                        <a:t>Curso 1: Supera con éxito una ronda de inversión. 20 h. 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983329"/>
                  </a:ext>
                </a:extLst>
              </a:tr>
              <a:tr h="240047">
                <a:tc>
                  <a:txBody>
                    <a:bodyPr/>
                    <a:lstStyle/>
                    <a:p>
                      <a:pPr rtl="0" fontAlgn="t"/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</a:rPr>
                        <a:t>Curso 2: Finanzas para emprendedores digitales. 20 h. 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80227"/>
                  </a:ext>
                </a:extLst>
              </a:tr>
              <a:tr h="240047">
                <a:tc>
                  <a:txBody>
                    <a:bodyPr/>
                    <a:lstStyle/>
                    <a:p>
                      <a:pPr rtl="0" fontAlgn="t"/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</a:rPr>
                        <a:t>Curso 3: ¿Cómo ser el Director Financiero (CFO) de mi empresa?. 20 h. 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716257"/>
                  </a:ext>
                </a:extLst>
              </a:tr>
              <a:tr h="240047">
                <a:tc>
                  <a:txBody>
                    <a:bodyPr/>
                    <a:lstStyle/>
                    <a:p>
                      <a:pPr rtl="0" fontAlgn="t"/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</a:rPr>
                        <a:t>MOOC 1: Claves para obtener financiación bancaria. 30 h. 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961592"/>
                  </a:ext>
                </a:extLst>
              </a:tr>
              <a:tr h="240047">
                <a:tc>
                  <a:txBody>
                    <a:bodyPr/>
                    <a:lstStyle/>
                    <a:p>
                      <a:pPr rtl="0" fontAlgn="t"/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</a:rPr>
                        <a:t>MOOC 2: Finanzas fáciles para microempresas. 30 h. 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5435888"/>
                  </a:ext>
                </a:extLst>
              </a:tr>
              <a:tr h="240047">
                <a:tc>
                  <a:txBody>
                    <a:bodyPr/>
                    <a:lstStyle/>
                    <a:p>
                      <a:pPr rtl="0" fontAlgn="t"/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</a:rPr>
                        <a:t>MOOC 3: Inversores Privados ¿Qué buscan y cómo encontrarlos?. 30 h. 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471257"/>
                  </a:ext>
                </a:extLst>
              </a:tr>
              <a:tr h="240047">
                <a:tc>
                  <a:txBody>
                    <a:bodyPr/>
                    <a:lstStyle/>
                    <a:p>
                      <a:pPr rtl="0" fontAlgn="t"/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</a:rPr>
                        <a:t>Webinar 1: Servicios y herramientas digitales de apoyo a la gestión financiera de las empresas.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553339"/>
                  </a:ext>
                </a:extLst>
              </a:tr>
              <a:tr h="240047">
                <a:tc>
                  <a:txBody>
                    <a:bodyPr/>
                    <a:lstStyle/>
                    <a:p>
                      <a:pPr rtl="0" fontAlgn="t"/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</a:rPr>
                        <a:t>Webinar 2: Productos y medios de pago digitales.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179743"/>
                  </a:ext>
                </a:extLst>
              </a:tr>
              <a:tr h="240047">
                <a:tc>
                  <a:txBody>
                    <a:bodyPr/>
                    <a:lstStyle/>
                    <a:p>
                      <a:pPr rtl="0" fontAlgn="t"/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</a:rPr>
                        <a:t>Webinar 3: Monedas digitales y empresas.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391484"/>
                  </a:ext>
                </a:extLst>
              </a:tr>
              <a:tr h="240047">
                <a:tc>
                  <a:txBody>
                    <a:bodyPr/>
                    <a:lstStyle/>
                    <a:p>
                      <a:pPr rtl="0" fontAlgn="t"/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</a:rPr>
                        <a:t>Webinar 4: Herramientas y plataformas de financiación Fintech para empresas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623675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3077DB7-43DA-8E32-79A5-5FF2BC501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714921"/>
              </p:ext>
            </p:extLst>
          </p:nvPr>
        </p:nvGraphicFramePr>
        <p:xfrm>
          <a:off x="6697748" y="4383710"/>
          <a:ext cx="2809875" cy="1119576"/>
        </p:xfrm>
        <a:graphic>
          <a:graphicData uri="http://schemas.openxmlformats.org/drawingml/2006/table">
            <a:tbl>
              <a:tblPr/>
              <a:tblGrid>
                <a:gridCol w="2809875">
                  <a:extLst>
                    <a:ext uri="{9D8B030D-6E8A-4147-A177-3AD203B41FA5}">
                      <a16:colId xmlns:a16="http://schemas.microsoft.com/office/drawing/2014/main" val="1140374973"/>
                    </a:ext>
                  </a:extLst>
                </a:gridCol>
              </a:tblGrid>
              <a:tr h="279894">
                <a:tc>
                  <a:txBody>
                    <a:bodyPr/>
                    <a:lstStyle/>
                    <a:p>
                      <a:pPr rtl="0" fontAlgn="t"/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</a:rPr>
                        <a:t>1 Curso online para 20 personas, 30 horas. 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2191097"/>
                  </a:ext>
                </a:extLst>
              </a:tr>
              <a:tr h="279894">
                <a:tc>
                  <a:txBody>
                    <a:bodyPr/>
                    <a:lstStyle/>
                    <a:p>
                      <a:pPr rtl="0" fontAlgn="t"/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</a:rPr>
                        <a:t>1er Evento online de financiación alternativa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1754055"/>
                  </a:ext>
                </a:extLst>
              </a:tr>
              <a:tr h="279894">
                <a:tc>
                  <a:txBody>
                    <a:bodyPr/>
                    <a:lstStyle/>
                    <a:p>
                      <a:pPr rtl="0" fontAlgn="t"/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</a:rPr>
                        <a:t>2º Evento online de financiación alterativa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279547"/>
                  </a:ext>
                </a:extLst>
              </a:tr>
              <a:tr h="279894">
                <a:tc>
                  <a:txBody>
                    <a:bodyPr/>
                    <a:lstStyle/>
                    <a:p>
                      <a:pPr rtl="0" fontAlgn="t"/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</a:rPr>
                        <a:t>3er Evento online de financiación alternativa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601864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15247B7-6ECD-9DAB-E812-D2F9FAFDF4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584313"/>
              </p:ext>
            </p:extLst>
          </p:nvPr>
        </p:nvGraphicFramePr>
        <p:xfrm>
          <a:off x="6699163" y="3124612"/>
          <a:ext cx="2809875" cy="671522"/>
        </p:xfrm>
        <a:graphic>
          <a:graphicData uri="http://schemas.openxmlformats.org/drawingml/2006/table">
            <a:tbl>
              <a:tblPr/>
              <a:tblGrid>
                <a:gridCol w="2809875">
                  <a:extLst>
                    <a:ext uri="{9D8B030D-6E8A-4147-A177-3AD203B41FA5}">
                      <a16:colId xmlns:a16="http://schemas.microsoft.com/office/drawing/2014/main" val="3587736484"/>
                    </a:ext>
                  </a:extLst>
                </a:gridCol>
              </a:tblGrid>
              <a:tr h="335761">
                <a:tc>
                  <a:txBody>
                    <a:bodyPr/>
                    <a:lstStyle/>
                    <a:p>
                      <a:pPr rtl="0" fontAlgn="t"/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</a:rPr>
                        <a:t>Jornada de inversores Cáceres. 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645193"/>
                  </a:ext>
                </a:extLst>
              </a:tr>
              <a:tr h="335761">
                <a:tc>
                  <a:txBody>
                    <a:bodyPr/>
                    <a:lstStyle/>
                    <a:p>
                      <a:pPr rtl="0" fontAlgn="t"/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</a:rPr>
                        <a:t>Jornada de inversores Badajoz.. 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93300"/>
                  </a:ext>
                </a:extLst>
              </a:tr>
            </a:tbl>
          </a:graphicData>
        </a:graphic>
      </p:graphicFrame>
      <p:sp>
        <p:nvSpPr>
          <p:cNvPr id="6" name="Google Shape;166;p10">
            <a:extLst>
              <a:ext uri="{FF2B5EF4-FFF2-40B4-BE49-F238E27FC236}">
                <a16:creationId xmlns:a16="http://schemas.microsoft.com/office/drawing/2014/main" id="{406A1B08-3C84-B183-494D-EC4F6F4F6CEE}"/>
              </a:ext>
            </a:extLst>
          </p:cNvPr>
          <p:cNvSpPr txBox="1"/>
          <p:nvPr/>
        </p:nvSpPr>
        <p:spPr>
          <a:xfrm>
            <a:off x="563278" y="2699193"/>
            <a:ext cx="571232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>
                <a:solidFill>
                  <a:srgbClr val="E9682B"/>
                </a:solidFill>
                <a:latin typeface="Roboto"/>
                <a:ea typeface="Roboto"/>
                <a:cs typeface="Roboto"/>
                <a:sym typeface="Roboto"/>
              </a:rPr>
              <a:t>Mejora de competencias financieras.</a:t>
            </a:r>
            <a:endParaRPr sz="1600" b="1" dirty="0">
              <a:solidFill>
                <a:srgbClr val="E9682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166;p10">
            <a:extLst>
              <a:ext uri="{FF2B5EF4-FFF2-40B4-BE49-F238E27FC236}">
                <a16:creationId xmlns:a16="http://schemas.microsoft.com/office/drawing/2014/main" id="{65893907-F294-1FBD-5AB2-882D37A4A56A}"/>
              </a:ext>
            </a:extLst>
          </p:cNvPr>
          <p:cNvSpPr txBox="1"/>
          <p:nvPr/>
        </p:nvSpPr>
        <p:spPr>
          <a:xfrm>
            <a:off x="6696332" y="4014809"/>
            <a:ext cx="280987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>
                <a:solidFill>
                  <a:srgbClr val="E9682B"/>
                </a:solidFill>
                <a:latin typeface="Roboto"/>
                <a:ea typeface="Roboto"/>
                <a:cs typeface="Roboto"/>
                <a:sym typeface="Roboto"/>
              </a:rPr>
              <a:t>Financiación alternativa. (*)</a:t>
            </a:r>
            <a:endParaRPr sz="1600" b="1" dirty="0">
              <a:solidFill>
                <a:srgbClr val="E9682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66;p10">
            <a:extLst>
              <a:ext uri="{FF2B5EF4-FFF2-40B4-BE49-F238E27FC236}">
                <a16:creationId xmlns:a16="http://schemas.microsoft.com/office/drawing/2014/main" id="{E786B56D-99E9-3C42-8C0D-4D9A8E946406}"/>
              </a:ext>
            </a:extLst>
          </p:cNvPr>
          <p:cNvSpPr txBox="1"/>
          <p:nvPr/>
        </p:nvSpPr>
        <p:spPr>
          <a:xfrm>
            <a:off x="6697748" y="2699193"/>
            <a:ext cx="280987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>
                <a:solidFill>
                  <a:srgbClr val="E9682B"/>
                </a:solidFill>
                <a:latin typeface="Roboto"/>
                <a:ea typeface="Roboto"/>
                <a:cs typeface="Roboto"/>
                <a:sym typeface="Roboto"/>
              </a:rPr>
              <a:t>Capacitación de inversores.</a:t>
            </a:r>
            <a:endParaRPr sz="1600" b="1" dirty="0">
              <a:solidFill>
                <a:srgbClr val="E9682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94;p12">
            <a:extLst>
              <a:ext uri="{FF2B5EF4-FFF2-40B4-BE49-F238E27FC236}">
                <a16:creationId xmlns:a16="http://schemas.microsoft.com/office/drawing/2014/main" id="{F87F3E11-391C-D1F5-A9E8-131F9B223CC3}"/>
              </a:ext>
            </a:extLst>
          </p:cNvPr>
          <p:cNvSpPr txBox="1"/>
          <p:nvPr/>
        </p:nvSpPr>
        <p:spPr>
          <a:xfrm>
            <a:off x="670258" y="1320514"/>
            <a:ext cx="1998617" cy="460725"/>
          </a:xfrm>
          <a:prstGeom prst="rect">
            <a:avLst/>
          </a:prstGeom>
          <a:solidFill>
            <a:srgbClr val="EE7D00"/>
          </a:solidFill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Helvetica Neue"/>
              <a:buNone/>
            </a:pPr>
            <a:r>
              <a:rPr lang="en-US" sz="2000" b="1" i="0" u="none" strike="noStrike" cap="none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  <a:sym typeface="Helvetica Neue"/>
              </a:rPr>
              <a:t>Octubre</a:t>
            </a:r>
            <a:endParaRPr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Google Shape;195;p12">
            <a:extLst>
              <a:ext uri="{FF2B5EF4-FFF2-40B4-BE49-F238E27FC236}">
                <a16:creationId xmlns:a16="http://schemas.microsoft.com/office/drawing/2014/main" id="{22B20CA7-0273-8638-87A6-F94DCC65BA43}"/>
              </a:ext>
            </a:extLst>
          </p:cNvPr>
          <p:cNvSpPr txBox="1"/>
          <p:nvPr/>
        </p:nvSpPr>
        <p:spPr>
          <a:xfrm>
            <a:off x="2798517" y="1332396"/>
            <a:ext cx="1998617" cy="460725"/>
          </a:xfrm>
          <a:prstGeom prst="rect">
            <a:avLst/>
          </a:prstGeom>
          <a:solidFill>
            <a:srgbClr val="EE7D00"/>
          </a:solidFill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Helvetica Neue"/>
              <a:buNone/>
            </a:pPr>
            <a:r>
              <a:rPr lang="en-US" sz="2000" b="1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  <a:sym typeface="Helvetica Neue"/>
              </a:rPr>
              <a:t>Noviembre</a:t>
            </a:r>
            <a:endParaRPr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Google Shape;196;p12">
            <a:extLst>
              <a:ext uri="{FF2B5EF4-FFF2-40B4-BE49-F238E27FC236}">
                <a16:creationId xmlns:a16="http://schemas.microsoft.com/office/drawing/2014/main" id="{1D2F2334-97C5-AD55-AFB0-1241DB673190}"/>
              </a:ext>
            </a:extLst>
          </p:cNvPr>
          <p:cNvSpPr txBox="1"/>
          <p:nvPr/>
        </p:nvSpPr>
        <p:spPr>
          <a:xfrm>
            <a:off x="4926776" y="1328599"/>
            <a:ext cx="1998617" cy="460725"/>
          </a:xfrm>
          <a:prstGeom prst="rect">
            <a:avLst/>
          </a:prstGeom>
          <a:solidFill>
            <a:srgbClr val="EE7D00"/>
          </a:solidFill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Helvetica Neue"/>
              <a:buNone/>
            </a:pPr>
            <a:r>
              <a:rPr lang="en-US" sz="2000" b="1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  <a:sym typeface="Helvetica Neue"/>
              </a:rPr>
              <a:t>Diciembre</a:t>
            </a:r>
            <a:endParaRPr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Google Shape;196;p12">
            <a:extLst>
              <a:ext uri="{FF2B5EF4-FFF2-40B4-BE49-F238E27FC236}">
                <a16:creationId xmlns:a16="http://schemas.microsoft.com/office/drawing/2014/main" id="{FE07C8B9-5BFB-D1A6-0637-F9B3CC3161C9}"/>
              </a:ext>
            </a:extLst>
          </p:cNvPr>
          <p:cNvSpPr txBox="1"/>
          <p:nvPr/>
        </p:nvSpPr>
        <p:spPr>
          <a:xfrm>
            <a:off x="7055035" y="1332361"/>
            <a:ext cx="2474387" cy="433237"/>
          </a:xfrm>
          <a:prstGeom prst="rect">
            <a:avLst/>
          </a:prstGeom>
          <a:solidFill>
            <a:srgbClr val="EE7D00"/>
          </a:solidFill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Helvetica Neue"/>
              <a:buNone/>
            </a:pPr>
            <a:r>
              <a:rPr lang="en-US" sz="2000" b="1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  <a:sym typeface="Helvetica Neue"/>
              </a:rPr>
              <a:t>Enero</a:t>
            </a:r>
            <a:r>
              <a:rPr lang="en-US" sz="20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  <a:sym typeface="Helvetica Neue"/>
              </a:rPr>
              <a:t> - </a:t>
            </a:r>
            <a:r>
              <a:rPr lang="en-US" sz="2000" b="1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  <a:sym typeface="Helvetica Neue"/>
              </a:rPr>
              <a:t>Diciembre</a:t>
            </a:r>
            <a:r>
              <a:rPr lang="en-US" sz="20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/>
                <a:sym typeface="Helvetica Neue"/>
              </a:rPr>
              <a:t> </a:t>
            </a:r>
            <a:endParaRPr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" name="Google Shape;204;p12">
            <a:extLst>
              <a:ext uri="{FF2B5EF4-FFF2-40B4-BE49-F238E27FC236}">
                <a16:creationId xmlns:a16="http://schemas.microsoft.com/office/drawing/2014/main" id="{591D1EB2-38E6-C774-CF5B-72464AD365A7}"/>
              </a:ext>
            </a:extLst>
          </p:cNvPr>
          <p:cNvSpPr txBox="1"/>
          <p:nvPr/>
        </p:nvSpPr>
        <p:spPr>
          <a:xfrm>
            <a:off x="670257" y="1808588"/>
            <a:ext cx="1998617" cy="3026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rPr lang="es-ES" sz="1300" b="1" i="0" u="none" strike="noStrike" cap="none" dirty="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Inicio: </a:t>
            </a:r>
            <a:r>
              <a:rPr lang="en-US" sz="1200" b="1" dirty="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24</a:t>
            </a:r>
            <a:r>
              <a:rPr lang="en-US" sz="1200" b="1" i="0" u="none" strike="noStrike" cap="none" dirty="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ES_tradnl" sz="1200" b="1" i="0" u="none" strike="noStrike" cap="none" dirty="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octubre</a:t>
            </a:r>
            <a:r>
              <a:rPr lang="es-ES_tradnl" sz="1200" b="0" i="0" u="none" strike="noStrike" cap="none" dirty="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  <a:endParaRPr lang="es-ES_tradnl" sz="1200" dirty="0"/>
          </a:p>
        </p:txBody>
      </p:sp>
      <p:sp>
        <p:nvSpPr>
          <p:cNvPr id="25" name="Google Shape;204;p12">
            <a:extLst>
              <a:ext uri="{FF2B5EF4-FFF2-40B4-BE49-F238E27FC236}">
                <a16:creationId xmlns:a16="http://schemas.microsoft.com/office/drawing/2014/main" id="{A81DBC5F-5976-A0CF-1947-4F4AAD616FFA}"/>
              </a:ext>
            </a:extLst>
          </p:cNvPr>
          <p:cNvSpPr txBox="1"/>
          <p:nvPr/>
        </p:nvSpPr>
        <p:spPr>
          <a:xfrm>
            <a:off x="670257" y="2134058"/>
            <a:ext cx="1998618" cy="3026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rPr lang="es-ES" sz="1300" b="1" dirty="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Comité Asesor</a:t>
            </a:r>
            <a:endParaRPr sz="1200" dirty="0"/>
          </a:p>
        </p:txBody>
      </p:sp>
      <p:sp>
        <p:nvSpPr>
          <p:cNvPr id="27" name="Google Shape;204;p12">
            <a:extLst>
              <a:ext uri="{FF2B5EF4-FFF2-40B4-BE49-F238E27FC236}">
                <a16:creationId xmlns:a16="http://schemas.microsoft.com/office/drawing/2014/main" id="{F3A05D75-487D-D54A-57B0-6F43114B9BCF}"/>
              </a:ext>
            </a:extLst>
          </p:cNvPr>
          <p:cNvSpPr txBox="1"/>
          <p:nvPr/>
        </p:nvSpPr>
        <p:spPr>
          <a:xfrm>
            <a:off x="4926776" y="1820155"/>
            <a:ext cx="4602645" cy="3026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rPr lang="es-ES" sz="1300" b="1" dirty="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Actividades con entidades</a:t>
            </a:r>
            <a:endParaRPr sz="1200" dirty="0"/>
          </a:p>
        </p:txBody>
      </p:sp>
      <p:sp>
        <p:nvSpPr>
          <p:cNvPr id="28" name="Google Shape;204;p12">
            <a:extLst>
              <a:ext uri="{FF2B5EF4-FFF2-40B4-BE49-F238E27FC236}">
                <a16:creationId xmlns:a16="http://schemas.microsoft.com/office/drawing/2014/main" id="{6C95E689-EAB5-6C3C-9CB1-73E55DE36818}"/>
              </a:ext>
            </a:extLst>
          </p:cNvPr>
          <p:cNvSpPr txBox="1"/>
          <p:nvPr/>
        </p:nvSpPr>
        <p:spPr>
          <a:xfrm>
            <a:off x="2798517" y="1856734"/>
            <a:ext cx="1998617" cy="3026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700"/>
              <a:buFont typeface="Helvetica Neue"/>
              <a:buNone/>
            </a:pPr>
            <a:r>
              <a:rPr lang="es-ES" sz="1300" b="1" i="0" u="none" strike="noStrike" cap="none" dirty="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Programación conjunta</a:t>
            </a:r>
            <a:endParaRPr sz="1200" dirty="0"/>
          </a:p>
        </p:txBody>
      </p:sp>
      <p:sp>
        <p:nvSpPr>
          <p:cNvPr id="16" name="Marcador de número de diapositiva 15">
            <a:extLst>
              <a:ext uri="{FF2B5EF4-FFF2-40B4-BE49-F238E27FC236}">
                <a16:creationId xmlns:a16="http://schemas.microsoft.com/office/drawing/2014/main" id="{B32EFFD6-81F4-07D8-3A06-851BD9C917A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212514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7</a:t>
            </a:fld>
            <a:endParaRPr lang="es-ES" dirty="0"/>
          </a:p>
        </p:txBody>
      </p:sp>
      <p:sp>
        <p:nvSpPr>
          <p:cNvPr id="15" name="Google Shape;166;p10">
            <a:extLst>
              <a:ext uri="{FF2B5EF4-FFF2-40B4-BE49-F238E27FC236}">
                <a16:creationId xmlns:a16="http://schemas.microsoft.com/office/drawing/2014/main" id="{AC55BA1E-E9F7-FFE7-831E-571E29EB2A54}"/>
              </a:ext>
            </a:extLst>
          </p:cNvPr>
          <p:cNvSpPr txBox="1"/>
          <p:nvPr/>
        </p:nvSpPr>
        <p:spPr>
          <a:xfrm>
            <a:off x="578989" y="441968"/>
            <a:ext cx="640743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AGENDA de la Escuela de Financiación Empresarial</a:t>
            </a:r>
          </a:p>
        </p:txBody>
      </p:sp>
    </p:spTree>
    <p:extLst>
      <p:ext uri="{BB962C8B-B14F-4D97-AF65-F5344CB8AC3E}">
        <p14:creationId xmlns:p14="http://schemas.microsoft.com/office/powerpoint/2010/main" val="2203193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6;p1">
            <a:extLst>
              <a:ext uri="{FF2B5EF4-FFF2-40B4-BE49-F238E27FC236}">
                <a16:creationId xmlns:a16="http://schemas.microsoft.com/office/drawing/2014/main" id="{59138825-4BFC-0EA1-470E-155B5DB9D32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79133"/>
          <a:stretch/>
        </p:blipFill>
        <p:spPr>
          <a:xfrm rot="10800000">
            <a:off x="-1" y="5678199"/>
            <a:ext cx="6477655" cy="1279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77401"/>
            <a:ext cx="6477655" cy="6133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7654" y="332054"/>
            <a:ext cx="5304615" cy="912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2C7BDD0-889F-58E7-17F3-1EE03EEE9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3982" y="1719011"/>
            <a:ext cx="4963673" cy="159670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F2C7CAC-9338-C6F2-0014-545A17F5D7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5359" y="3924376"/>
            <a:ext cx="3500917" cy="713649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7FEDA8AF-8205-CFE2-9D03-42FA1C31A925}"/>
              </a:ext>
            </a:extLst>
          </p:cNvPr>
          <p:cNvGrpSpPr/>
          <p:nvPr/>
        </p:nvGrpSpPr>
        <p:grpSpPr>
          <a:xfrm>
            <a:off x="161121" y="5436871"/>
            <a:ext cx="11683284" cy="843327"/>
            <a:chOff x="161121" y="5436871"/>
            <a:chExt cx="11683284" cy="843327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86C0D08B-D8C5-47C4-AB99-8F03DC151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1121" y="5442558"/>
              <a:ext cx="837639" cy="837640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204CA58-EDFF-F8B2-874B-8F335E698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01457" y="5442558"/>
              <a:ext cx="837639" cy="837640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B3842077-3569-5632-A2A4-2BFD6C6B9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77047" y="5442558"/>
              <a:ext cx="837639" cy="837640"/>
            </a:xfrm>
            <a:prstGeom prst="rect">
              <a:avLst/>
            </a:prstGeom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FDA859D3-7507-9E53-11AA-29BB5DB57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782356" y="5442558"/>
              <a:ext cx="837639" cy="837640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6261C8EF-9D8D-F744-0958-FAF79B8A4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87664" y="5442558"/>
              <a:ext cx="837639" cy="837640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82564D62-503B-C04A-02E0-FAB085860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98281" y="5442558"/>
              <a:ext cx="837639" cy="837640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4115C6A7-8BC7-9F9D-520A-2A77AA7BF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592973" y="5442558"/>
              <a:ext cx="837639" cy="837640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273979B8-C91B-6078-EE4B-563472AF8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006766" y="5442558"/>
              <a:ext cx="837639" cy="837640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60619598-01E6-50B0-767A-8A8D5103E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66429" y="5442558"/>
              <a:ext cx="837639" cy="837640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7461D8EB-1E02-FFF1-C8E0-008C02188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971738" y="5442558"/>
              <a:ext cx="837639" cy="837640"/>
            </a:xfrm>
            <a:prstGeom prst="rect">
              <a:avLst/>
            </a:prstGeom>
          </p:spPr>
        </p:pic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B98F2A16-1145-94AB-B11B-2E7ACB0EC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403590" y="5442558"/>
              <a:ext cx="837639" cy="837640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A5AF1943-6A99-20AC-AC7B-EE5579CEA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308899" y="5442558"/>
              <a:ext cx="836759" cy="836760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0C7DD680-3CC8-47C3-A431-56BA89771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402712" y="5442558"/>
              <a:ext cx="836420" cy="836420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8A262655-9AAF-4FCA-1D71-FC6B457BD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213328" y="5436871"/>
              <a:ext cx="838800" cy="83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11221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504</Words>
  <Application>Microsoft Macintosh PowerPoint</Application>
  <PresentationFormat>Panorámica</PresentationFormat>
  <Paragraphs>72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Calibri</vt:lpstr>
      <vt:lpstr>Roboto</vt:lpstr>
      <vt:lpstr>Arial</vt:lpstr>
      <vt:lpstr>Helvetica Neue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gpex gpex</dc:creator>
  <cp:lastModifiedBy>gpex gpex</cp:lastModifiedBy>
  <cp:revision>38</cp:revision>
  <cp:lastPrinted>2022-09-15T09:18:46Z</cp:lastPrinted>
  <dcterms:created xsi:type="dcterms:W3CDTF">2022-08-16T05:40:14Z</dcterms:created>
  <dcterms:modified xsi:type="dcterms:W3CDTF">2022-10-24T06:21:55Z</dcterms:modified>
</cp:coreProperties>
</file>